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69" r:id="rId3"/>
    <p:sldId id="276" r:id="rId4"/>
    <p:sldId id="270" r:id="rId5"/>
    <p:sldId id="271" r:id="rId6"/>
    <p:sldId id="274" r:id="rId7"/>
    <p:sldId id="275" r:id="rId8"/>
    <p:sldId id="287" r:id="rId9"/>
    <p:sldId id="283" r:id="rId10"/>
    <p:sldId id="286" r:id="rId11"/>
    <p:sldId id="284" r:id="rId12"/>
    <p:sldId id="285" r:id="rId13"/>
    <p:sldId id="289" r:id="rId14"/>
    <p:sldId id="288" r:id="rId15"/>
    <p:sldId id="277" r:id="rId16"/>
    <p:sldId id="282" r:id="rId17"/>
    <p:sldId id="294" r:id="rId18"/>
    <p:sldId id="281" r:id="rId19"/>
    <p:sldId id="290" r:id="rId20"/>
    <p:sldId id="291" r:id="rId21"/>
    <p:sldId id="293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6"/>
    <a:srgbClr val="E4E8DB"/>
    <a:srgbClr val="F9F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24"/>
    <p:restoredTop sz="96341"/>
  </p:normalViewPr>
  <p:slideViewPr>
    <p:cSldViewPr snapToGrid="0" snapToObjects="1">
      <p:cViewPr>
        <p:scale>
          <a:sx n="96" d="100"/>
          <a:sy n="96" d="100"/>
        </p:scale>
        <p:origin x="38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Hello everyone, we’re team </a:t>
            </a:r>
            <a:r>
              <a:rPr kumimoji="1" lang="en-US" altLang="ko-KR" dirty="0" err="1"/>
              <a:t>Groza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I’m a presenter </a:t>
            </a:r>
            <a:r>
              <a:rPr kumimoji="1" lang="ko-KR" altLang="en-US" dirty="0" err="1"/>
              <a:t>팽진욱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5989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Next, Tae </a:t>
            </a:r>
            <a:r>
              <a:rPr kumimoji="1" lang="en-US" altLang="ko-KR" dirty="0" err="1"/>
              <a:t>hong</a:t>
            </a:r>
            <a:r>
              <a:rPr kumimoji="1" lang="en-US" altLang="ko-KR" dirty="0"/>
              <a:t> Kim launched our own cloud server using Amazon web service.</a:t>
            </a:r>
          </a:p>
          <a:p>
            <a:r>
              <a:rPr kumimoji="1" lang="en-US" altLang="ko-KR" dirty="0"/>
              <a:t>Because we don’t have our server computer.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9684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Next, This is what I have done. I developed </a:t>
            </a:r>
            <a:r>
              <a:rPr kumimoji="1" lang="en-US" altLang="ko-KR" dirty="0" err="1"/>
              <a:t>pre-processing</a:t>
            </a:r>
            <a:r>
              <a:rPr kumimoji="1" lang="en-US" altLang="ko-KR" dirty="0"/>
              <a:t> method and applied it to fingerprint picture.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I used </a:t>
            </a:r>
            <a:r>
              <a:rPr kumimoji="1" lang="en-US" altLang="ko-KR" dirty="0" err="1"/>
              <a:t>OpenCV</a:t>
            </a:r>
            <a:r>
              <a:rPr kumimoji="1" lang="en-US" altLang="ko-KR" dirty="0"/>
              <a:t> – Python, and these are the version of them.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The principle of Fingerprint recognition and Dog Nose Recognition is very Similar.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7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In fingerprint recognition, to detect the feature of the fingerprint, the image must go through the process of </a:t>
            </a:r>
            <a:r>
              <a:rPr kumimoji="1" lang="en-US" altLang="ko-KR" dirty="0" err="1"/>
              <a:t>pre-processing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This is the Pre-processing stage.</a:t>
            </a:r>
          </a:p>
          <a:p>
            <a:r>
              <a:rPr kumimoji="1" lang="en-US" altLang="ko-KR" dirty="0"/>
              <a:t>1. 2. ....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82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And these are the result of the image.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Using thinned image, we will going to detect the feature of it,</a:t>
            </a:r>
            <a:r>
              <a:rPr kumimoji="1" lang="ko-KR" altLang="en-US" dirty="0"/>
              <a:t> </a:t>
            </a:r>
            <a:r>
              <a:rPr kumimoji="1" lang="en-US" altLang="ko-KR" dirty="0"/>
              <a:t>get the matching point, and figure out whether the image is yours or not.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We will apply this process to Dog Nose data that we collected.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092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--</a:t>
            </a:r>
            <a:r>
              <a:rPr kumimoji="1" lang="en-US" altLang="ko-KR" dirty="0" err="1"/>
              <a:t>ppt</a:t>
            </a:r>
            <a:r>
              <a:rPr kumimoji="1" lang="en-US" altLang="ko-KR" dirty="0"/>
              <a:t> reading--</a:t>
            </a:r>
          </a:p>
          <a:p>
            <a:r>
              <a:rPr kumimoji="1" lang="en-US" altLang="ko-KR" dirty="0"/>
              <a:t>Now, we have our own server!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929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Preprocessing -&gt; Feature Detecting -&gt; </a:t>
            </a:r>
            <a:r>
              <a:rPr kumimoji="1" lang="en-US" altLang="ko-KR" dirty="0" err="1"/>
              <a:t>Matcing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154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ppt</a:t>
            </a:r>
            <a:r>
              <a:rPr kumimoji="1" lang="en-US" altLang="ko-KR" dirty="0"/>
              <a:t> reading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597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8236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723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our schedule. </a:t>
            </a:r>
          </a:p>
          <a:p>
            <a:r>
              <a:rPr kumimoji="1" lang="en-US" altLang="ko-KR" dirty="0"/>
              <a:t>This week, we’re supposed to go workshop to collect the data of dog nose.</a:t>
            </a:r>
          </a:p>
          <a:p>
            <a:r>
              <a:rPr kumimoji="1" lang="en-US" altLang="ko-KR" dirty="0"/>
              <a:t>Because we don’t have any data.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323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the schedule later.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866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5000" dirty="0"/>
              <a:t>As I said, we’re supposed to go workshop to collect some data.</a:t>
            </a:r>
          </a:p>
          <a:p>
            <a:r>
              <a:rPr kumimoji="1" lang="en-US" altLang="ko-KR" sz="5000" dirty="0"/>
              <a:t>But, It is so simple, We don’t want you to blame me.</a:t>
            </a:r>
          </a:p>
          <a:p>
            <a:r>
              <a:rPr kumimoji="1" lang="en-US" altLang="ko-KR" sz="5000" dirty="0"/>
              <a:t>*So we did some extra works.</a:t>
            </a:r>
          </a:p>
          <a:p>
            <a:r>
              <a:rPr kumimoji="1" lang="en-US" altLang="ko-KR" sz="5000" dirty="0"/>
              <a:t>--</a:t>
            </a:r>
            <a:r>
              <a:rPr kumimoji="1" lang="en-US" altLang="ko-KR" sz="5000" dirty="0" err="1"/>
              <a:t>ppt</a:t>
            </a:r>
            <a:r>
              <a:rPr kumimoji="1" lang="en-US" altLang="ko-KR" sz="5000" dirty="0"/>
              <a:t> read--</a:t>
            </a:r>
          </a:p>
          <a:p>
            <a:r>
              <a:rPr kumimoji="1" lang="en-US" altLang="ko-KR" sz="5000" dirty="0"/>
              <a:t>We will gonna show you the modified schedule next week.</a:t>
            </a:r>
            <a:endParaRPr kumimoji="1"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346415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our schedule for workshop.</a:t>
            </a:r>
          </a:p>
          <a:p>
            <a:r>
              <a:rPr kumimoji="1" lang="en-US" altLang="ko-KR" dirty="0"/>
              <a:t>We have been to dog cafe near </a:t>
            </a:r>
            <a:r>
              <a:rPr kumimoji="1" lang="en-US" altLang="ko-KR" dirty="0" err="1"/>
              <a:t>HapJung</a:t>
            </a:r>
            <a:r>
              <a:rPr kumimoji="1" lang="en-US" altLang="ko-KR" dirty="0"/>
              <a:t> Station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to collect the data of dog nose.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217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the data we collected.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As we said before, it will work as a fingerprint in the human side.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276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the UI </a:t>
            </a:r>
            <a:r>
              <a:rPr kumimoji="1" lang="en-US" altLang="ko-KR" dirty="0" err="1"/>
              <a:t>Deisign</a:t>
            </a:r>
            <a:r>
              <a:rPr kumimoji="1" lang="en-US" altLang="ko-KR" dirty="0"/>
              <a:t> we did last week.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Using this, Chan </a:t>
            </a:r>
            <a:r>
              <a:rPr kumimoji="1" lang="en-US" altLang="ko-KR" dirty="0" err="1"/>
              <a:t>il</a:t>
            </a:r>
            <a:r>
              <a:rPr kumimoji="1" lang="en-US" altLang="ko-KR" dirty="0"/>
              <a:t> Kim applied this into Android Studio.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136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what he have done.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471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bg>
      <p:bgPr>
        <a:solidFill>
          <a:srgbClr val="F9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gi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1.gif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gif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1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gif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3" Type="http://schemas.openxmlformats.org/officeDocument/2006/relationships/image" Target="../media/image1.gif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5"/>
          <p:cNvSpPr txBox="1"/>
          <p:nvPr/>
        </p:nvSpPr>
        <p:spPr>
          <a:xfrm>
            <a:off x="4625009" y="5170354"/>
            <a:ext cx="7407291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defRPr sz="2400" b="1">
                <a:solidFill>
                  <a:srgbClr val="FFFFFF"/>
                </a:solidFill>
              </a:defRPr>
            </a:pPr>
            <a:r>
              <a:rPr dirty="0">
                <a:solidFill>
                  <a:schemeClr val="tx1"/>
                </a:solidFill>
              </a:rPr>
              <a:t>Team </a:t>
            </a:r>
            <a:r>
              <a:rPr dirty="0" err="1">
                <a:solidFill>
                  <a:schemeClr val="tx1"/>
                </a:solidFill>
              </a:rPr>
              <a:t>Groza</a:t>
            </a:r>
            <a:endParaRPr>
              <a:solidFill>
                <a:schemeClr val="tx1"/>
              </a:solidFill>
            </a:endParaRPr>
          </a:p>
          <a:p>
            <a:pPr algn="r">
              <a:defRPr b="1">
                <a:solidFill>
                  <a:srgbClr val="FFFFFF"/>
                </a:solidFill>
              </a:defRPr>
            </a:pPr>
            <a:r>
              <a:rPr b="0">
                <a:solidFill>
                  <a:schemeClr val="tx1"/>
                </a:solidFill>
              </a:rPr>
              <a:t>Kim Tae Hong (20132335)  </a:t>
            </a:r>
          </a:p>
          <a:p>
            <a:pPr algn="r"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tx1"/>
                </a:solidFill>
              </a:rPr>
              <a:t>Kim Chan Il (20150577)</a:t>
            </a:r>
          </a:p>
          <a:p>
            <a:pPr algn="r">
              <a:defRPr>
                <a:solidFill>
                  <a:srgbClr val="FFFFFF"/>
                </a:solidFill>
              </a:defRPr>
            </a:pPr>
            <a:r>
              <a:rPr lang="en-US" altLang="ko-KR" sz="2000" b="1">
                <a:solidFill>
                  <a:schemeClr val="tx1"/>
                </a:solidFill>
              </a:rPr>
              <a:t>(Presenter) </a:t>
            </a:r>
            <a:r>
              <a:rPr sz="2000" b="1" err="1">
                <a:solidFill>
                  <a:schemeClr val="tx1"/>
                </a:solidFill>
              </a:rPr>
              <a:t>Paeng</a:t>
            </a:r>
            <a:r>
              <a:rPr sz="2000" b="1">
                <a:solidFill>
                  <a:schemeClr val="tx1"/>
                </a:solidFill>
              </a:rPr>
              <a:t> </a:t>
            </a:r>
            <a:r>
              <a:rPr sz="2000" b="1" err="1">
                <a:solidFill>
                  <a:schemeClr val="tx1"/>
                </a:solidFill>
              </a:rPr>
              <a:t>Jin</a:t>
            </a:r>
            <a:r>
              <a:rPr sz="2000" b="1">
                <a:solidFill>
                  <a:schemeClr val="tx1"/>
                </a:solidFill>
              </a:rPr>
              <a:t> </a:t>
            </a:r>
            <a:r>
              <a:rPr sz="2000" b="1" err="1">
                <a:solidFill>
                  <a:schemeClr val="tx1"/>
                </a:solidFill>
              </a:rPr>
              <a:t>Wook</a:t>
            </a:r>
            <a:r>
              <a:rPr sz="2000" b="1">
                <a:solidFill>
                  <a:schemeClr val="tx1"/>
                </a:solidFill>
              </a:rPr>
              <a:t> </a:t>
            </a:r>
            <a:r>
              <a:rPr b="1">
                <a:solidFill>
                  <a:schemeClr val="tx1"/>
                </a:solidFill>
              </a:rPr>
              <a:t>(20154645)</a:t>
            </a:r>
          </a:p>
        </p:txBody>
      </p:sp>
      <p:sp>
        <p:nvSpPr>
          <p:cNvPr id="114" name="TextBox 4"/>
          <p:cNvSpPr txBox="1"/>
          <p:nvPr/>
        </p:nvSpPr>
        <p:spPr>
          <a:xfrm>
            <a:off x="1838225" y="2779709"/>
            <a:ext cx="7046823" cy="8280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4800" b="1">
                <a:solidFill>
                  <a:srgbClr val="FFFFFF"/>
                </a:solidFill>
              </a:defRPr>
            </a:lvl1pPr>
          </a:lstStyle>
          <a:p>
            <a:r>
              <a: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RUMYPET(R U my pet?)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31071B-3CAD-6440-80C1-DD3F3216B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048" y="2556076"/>
            <a:ext cx="1284941" cy="12753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10</a:t>
              </a:r>
            </a:p>
          </p:txBody>
        </p: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Kim Chan Il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90" y="811953"/>
            <a:ext cx="850231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“Apply Design to Android Studio”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7AD6F7-1C17-3E40-BC85-7EBF61D21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220" y="1325725"/>
            <a:ext cx="5343729" cy="30058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9BC405-48CB-0C40-9757-7A33E3B99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315" y="1325725"/>
            <a:ext cx="5075075" cy="50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4788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Kim Tae Hong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F17A2A6-6ECB-B447-89D6-153AF9B59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75395"/>
            <a:ext cx="12192000" cy="30141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056582-2BFE-3C4B-9418-5A727F850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159" y="95607"/>
            <a:ext cx="1993900" cy="1422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12A190-3291-9C46-B6A0-9C44A9A2DF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26" y="3473138"/>
            <a:ext cx="5519920" cy="3868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F5DC3D-D91F-834B-933E-8F95C72ADF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9554" y="1092317"/>
            <a:ext cx="1485900" cy="889000"/>
          </a:xfrm>
          <a:prstGeom prst="rect">
            <a:avLst/>
          </a:prstGeom>
          <a:effectLst>
            <a:outerShdw blurRad="190500" dist="38100" dir="264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94AF5B-A2FE-4D48-BA7E-BC6C08544D0C}"/>
              </a:ext>
            </a:extLst>
          </p:cNvPr>
          <p:cNvSpPr/>
          <p:nvPr/>
        </p:nvSpPr>
        <p:spPr>
          <a:xfrm>
            <a:off x="834190" y="811953"/>
            <a:ext cx="850231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“Launch Server Using Amazon Web Service”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94F715-A162-CA47-BE4B-8D24A1EB5F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1961" y="1244190"/>
            <a:ext cx="1126264" cy="1295572"/>
          </a:xfrm>
          <a:prstGeom prst="rect">
            <a:avLst/>
          </a:prstGeom>
          <a:effectLst>
            <a:outerShdw blurRad="190500" dist="38100" dir="264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05B548-5C39-194C-B82E-67AA65C78B0D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F023D16-F4AF-2148-B2B1-F10267413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3" name="텍스트상자 22">
              <a:extLst>
                <a:ext uri="{FF2B5EF4-FFF2-40B4-BE49-F238E27FC236}">
                  <a16:creationId xmlns:a16="http://schemas.microsoft.com/office/drawing/2014/main" id="{6B6CE9EC-EB41-684F-B12D-0D6AFCFC6FAF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53406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Paeng Jin Wook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C00586-E26F-D541-B591-73F0F33446FC}"/>
              </a:ext>
            </a:extLst>
          </p:cNvPr>
          <p:cNvSpPr/>
          <p:nvPr/>
        </p:nvSpPr>
        <p:spPr>
          <a:xfrm>
            <a:off x="834189" y="811953"/>
            <a:ext cx="989391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“</a:t>
            </a:r>
            <a:r>
              <a:rPr lang="ko-KR" altLang="ko-KR" sz="2300" b="1" dirty="0"/>
              <a:t>Develop Pre-processing Method and apply it to Fingerprint picture</a:t>
            </a:r>
            <a:r>
              <a:rPr lang="en-US" altLang="ko-KR" sz="2300" b="1" dirty="0">
                <a:solidFill>
                  <a:schemeClr val="tx1"/>
                </a:solidFill>
              </a:rPr>
              <a:t>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EB3C7F-3757-134F-BCF2-273FFAC51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763" y="2115789"/>
            <a:ext cx="2176730" cy="268173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0A60C7F-4B45-874D-8AAD-F6AB30F6DA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30" y="2115789"/>
            <a:ext cx="2681730" cy="268173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21029270-DE98-EF4A-B234-141A0E1DED39}"/>
              </a:ext>
            </a:extLst>
          </p:cNvPr>
          <p:cNvSpPr/>
          <p:nvPr/>
        </p:nvSpPr>
        <p:spPr>
          <a:xfrm>
            <a:off x="1461724" y="5102328"/>
            <a:ext cx="45968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800" b="1" dirty="0" err="1">
                <a:solidFill>
                  <a:schemeClr val="tx1"/>
                </a:solidFill>
              </a:rPr>
              <a:t>OpenCV</a:t>
            </a:r>
            <a:r>
              <a:rPr lang="en-US" altLang="ko-KR" sz="2800" b="1" dirty="0">
                <a:solidFill>
                  <a:schemeClr val="tx1"/>
                </a:solidFill>
              </a:rPr>
              <a:t> Version : 3.4.0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6EA4BFE-C5C1-1344-875F-BCD756DA1FB4}"/>
              </a:ext>
            </a:extLst>
          </p:cNvPr>
          <p:cNvSpPr/>
          <p:nvPr/>
        </p:nvSpPr>
        <p:spPr>
          <a:xfrm>
            <a:off x="6370471" y="5102328"/>
            <a:ext cx="42246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800" b="1" dirty="0">
                <a:solidFill>
                  <a:schemeClr val="tx1"/>
                </a:solidFill>
              </a:rPr>
              <a:t>Python Version : 3.6.4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8633F50-80FC-FE4F-B953-FB40CEEB02E0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944EC0A-32A5-7A4C-AF3B-C0707CBFB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43" name="텍스트상자 42">
              <a:extLst>
                <a:ext uri="{FF2B5EF4-FFF2-40B4-BE49-F238E27FC236}">
                  <a16:creationId xmlns:a16="http://schemas.microsoft.com/office/drawing/2014/main" id="{BCA8D492-6BF0-6547-ACE5-2CDAD67F6000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362891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Paeng Jin Wook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C00586-E26F-D541-B591-73F0F33446FC}"/>
              </a:ext>
            </a:extLst>
          </p:cNvPr>
          <p:cNvSpPr/>
          <p:nvPr/>
        </p:nvSpPr>
        <p:spPr>
          <a:xfrm>
            <a:off x="834189" y="811953"/>
            <a:ext cx="989391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“</a:t>
            </a:r>
            <a:r>
              <a:rPr lang="ko-KR" altLang="ko-KR" sz="2300" b="1" dirty="0"/>
              <a:t>Develop Pre-processing Method and apply it to Fingerprint picture</a:t>
            </a:r>
            <a:r>
              <a:rPr lang="en-US" altLang="ko-KR" sz="2300" b="1" dirty="0">
                <a:solidFill>
                  <a:schemeClr val="tx1"/>
                </a:solidFill>
              </a:rPr>
              <a:t>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73301E-50E5-E446-8E4E-511F320C2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15" y="2923822"/>
            <a:ext cx="4388718" cy="1204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5F765D-37E4-3148-AF43-78F3B04F7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15" y="1370118"/>
            <a:ext cx="4812914" cy="7499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C16EEC-FD53-F548-B728-863A5196A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730" y="1370118"/>
            <a:ext cx="5040087" cy="433340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86363E-FE4E-5447-8DBE-0B9AA91417FA}"/>
              </a:ext>
            </a:extLst>
          </p:cNvPr>
          <p:cNvSpPr/>
          <p:nvPr/>
        </p:nvSpPr>
        <p:spPr>
          <a:xfrm>
            <a:off x="819685" y="2120037"/>
            <a:ext cx="13498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Showing GUI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591CA52-82C8-2746-A0FF-39EA6F05D744}"/>
              </a:ext>
            </a:extLst>
          </p:cNvPr>
          <p:cNvCxnSpPr>
            <a:cxnSpLocks/>
            <a:endCxn id="2" idx="3"/>
          </p:cNvCxnSpPr>
          <p:nvPr/>
        </p:nvCxnSpPr>
        <p:spPr>
          <a:xfrm flipH="1" flipV="1">
            <a:off x="5271033" y="3526113"/>
            <a:ext cx="1657697" cy="876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335AA36-D7FA-1C48-8BF0-75AEFC193026}"/>
              </a:ext>
            </a:extLst>
          </p:cNvPr>
          <p:cNvCxnSpPr>
            <a:cxnSpLocks/>
          </p:cNvCxnSpPr>
          <p:nvPr/>
        </p:nvCxnSpPr>
        <p:spPr>
          <a:xfrm flipV="1">
            <a:off x="4830349" y="2120038"/>
            <a:ext cx="0" cy="803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3F763E-C487-C149-881B-4DE57D26CFD1}"/>
              </a:ext>
            </a:extLst>
          </p:cNvPr>
          <p:cNvSpPr/>
          <p:nvPr/>
        </p:nvSpPr>
        <p:spPr>
          <a:xfrm>
            <a:off x="823855" y="4402647"/>
            <a:ext cx="344410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b="1" dirty="0">
                <a:solidFill>
                  <a:schemeClr val="tx1"/>
                </a:solidFill>
              </a:rPr>
              <a:t>Pre-Processing Process</a:t>
            </a:r>
          </a:p>
          <a:p>
            <a:pPr marL="342900" indent="-342900" defTabSz="457200">
              <a:buAutoNum type="arabicPeriod"/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Gray Scaling</a:t>
            </a:r>
          </a:p>
          <a:p>
            <a:pPr marL="342900" indent="-342900" defTabSz="457200">
              <a:buAutoNum type="arabicPeriod"/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masking</a:t>
            </a:r>
          </a:p>
          <a:p>
            <a:pPr marL="342900" indent="-342900" defTabSz="457200">
              <a:buAutoNum type="arabicPeriod"/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Equalization</a:t>
            </a:r>
          </a:p>
          <a:p>
            <a:pPr marL="342900" indent="-342900" defTabSz="457200">
              <a:buAutoNum type="arabicPeriod"/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Ridge enhance filter</a:t>
            </a:r>
          </a:p>
          <a:p>
            <a:pPr marL="342900" indent="-342900" defTabSz="457200">
              <a:buAutoNum type="arabicPeriod"/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thinning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2F05011-93B8-EB49-AC23-6B4CF059E4B6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15E6CD9-1926-1E4B-A611-C89919B17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34" name="텍스트상자 33">
              <a:extLst>
                <a:ext uri="{FF2B5EF4-FFF2-40B4-BE49-F238E27FC236}">
                  <a16:creationId xmlns:a16="http://schemas.microsoft.com/office/drawing/2014/main" id="{07CD9F64-C04F-5E43-ACC4-50836730EEE0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8829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Paeng Jin Wook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C00586-E26F-D541-B591-73F0F33446FC}"/>
              </a:ext>
            </a:extLst>
          </p:cNvPr>
          <p:cNvSpPr/>
          <p:nvPr/>
        </p:nvSpPr>
        <p:spPr>
          <a:xfrm>
            <a:off x="834189" y="811953"/>
            <a:ext cx="989391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“</a:t>
            </a:r>
            <a:r>
              <a:rPr lang="ko-KR" altLang="ko-KR" sz="2300" b="1" dirty="0"/>
              <a:t>Develop Pre-processing Method and apply it to Fingerprint picture</a:t>
            </a:r>
            <a:r>
              <a:rPr lang="en-US" altLang="ko-KR" sz="2300" b="1" dirty="0">
                <a:solidFill>
                  <a:schemeClr val="tx1"/>
                </a:solidFill>
              </a:rPr>
              <a:t>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642D72-477F-8E4A-A0E4-71EC39DC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15" y="2457374"/>
            <a:ext cx="1760418" cy="2429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5482B4-E078-384F-B827-06950808D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908" y="2461613"/>
            <a:ext cx="1768953" cy="24425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45B8ED-C656-B24D-9597-55F72EBA9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5754" y="2454952"/>
            <a:ext cx="1769302" cy="24347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9DA91E-6263-3045-8067-A230EB1048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1949" y="2449859"/>
            <a:ext cx="1776723" cy="24449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0979AC-C759-EF47-BC96-3E937B327C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5565" y="2457374"/>
            <a:ext cx="1780948" cy="24425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FB65E1B-82A9-5F4A-9008-5F46B85D72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181" y="2457374"/>
            <a:ext cx="1785713" cy="2442524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A9287E79-6E1B-F344-8B61-C324BBDA1577}"/>
              </a:ext>
            </a:extLst>
          </p:cNvPr>
          <p:cNvSpPr txBox="1"/>
          <p:nvPr/>
        </p:nvSpPr>
        <p:spPr>
          <a:xfrm>
            <a:off x="168486" y="5081293"/>
            <a:ext cx="17653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Raw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image</a:t>
            </a:r>
            <a:endParaRPr lang="ko-KR" altLang="en-US" sz="1500" b="1" dirty="0"/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516AA0C3-D04A-C94C-A5EF-BAC5196FFDB8}"/>
              </a:ext>
            </a:extLst>
          </p:cNvPr>
          <p:cNvSpPr txBox="1"/>
          <p:nvPr/>
        </p:nvSpPr>
        <p:spPr>
          <a:xfrm>
            <a:off x="2269908" y="5102358"/>
            <a:ext cx="17689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Gray scale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image</a:t>
            </a:r>
            <a:endParaRPr lang="ko-KR" altLang="en-US" sz="1500" b="1" dirty="0"/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CA125B0-46F1-3F4A-BAB8-A9915E2F4D79}"/>
              </a:ext>
            </a:extLst>
          </p:cNvPr>
          <p:cNvSpPr txBox="1"/>
          <p:nvPr/>
        </p:nvSpPr>
        <p:spPr>
          <a:xfrm>
            <a:off x="4265754" y="5102358"/>
            <a:ext cx="1769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masking image</a:t>
            </a:r>
            <a:endParaRPr lang="ko-KR" altLang="en-US" sz="1500" b="1" dirty="0"/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C46B51C0-751E-5442-8FBC-132745107518}"/>
              </a:ext>
            </a:extLst>
          </p:cNvPr>
          <p:cNvSpPr txBox="1"/>
          <p:nvPr/>
        </p:nvSpPr>
        <p:spPr>
          <a:xfrm>
            <a:off x="6192324" y="5102357"/>
            <a:ext cx="19120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equalized image</a:t>
            </a:r>
            <a:endParaRPr lang="ko-KR" altLang="en-US" sz="1500" b="1" dirty="0"/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5E2A5622-BF58-E349-9827-327857D0B70A}"/>
              </a:ext>
            </a:extLst>
          </p:cNvPr>
          <p:cNvSpPr txBox="1"/>
          <p:nvPr/>
        </p:nvSpPr>
        <p:spPr>
          <a:xfrm>
            <a:off x="8165838" y="5116963"/>
            <a:ext cx="19804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Ridge orient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image</a:t>
            </a:r>
            <a:endParaRPr lang="ko-KR" altLang="en-US" sz="1500" b="1" dirty="0"/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339E02F5-7F65-2B4A-8E85-4DCFC61A8D14}"/>
              </a:ext>
            </a:extLst>
          </p:cNvPr>
          <p:cNvSpPr txBox="1"/>
          <p:nvPr/>
        </p:nvSpPr>
        <p:spPr>
          <a:xfrm>
            <a:off x="10269180" y="5116963"/>
            <a:ext cx="17857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thinned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image</a:t>
            </a:r>
            <a:endParaRPr lang="ko-KR" altLang="en-US" sz="15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A221EC3-835D-5D4C-92ED-6E5F5500CF47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665DC41-28AA-1F40-81C2-6AA7FC6B2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7" name="텍스트상자 26">
              <a:extLst>
                <a:ext uri="{FF2B5EF4-FFF2-40B4-BE49-F238E27FC236}">
                  <a16:creationId xmlns:a16="http://schemas.microsoft.com/office/drawing/2014/main" id="{3B61D4AD-434E-9E40-99DF-064AC73A7BC2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81020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2. PROBLEMS &amp; SOLUTION</a:t>
            </a:r>
            <a:endParaRPr kumimoji="1" lang="ko-KR" altLang="en-US" sz="55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95DA31-2EE3-BE49-B381-0F6804D0F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2431" y="4546600"/>
            <a:ext cx="6223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3472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</p:spPr>
        <p:txBody>
          <a:bodyPr>
            <a:noAutofit/>
          </a:bodyPr>
          <a:lstStyle/>
          <a:p>
            <a:pPr algn="ctr"/>
            <a:r>
              <a:rPr lang="en-US" altLang="ko-KR" sz="4500" b="1" dirty="0"/>
              <a:t>PROBLEMS &amp; SOLUTIONS</a:t>
            </a:r>
            <a:endParaRPr kumimoji="1" lang="ko-KR" altLang="en-US" sz="45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DF57A-4BF8-D54B-8BB7-67BA0CE2E498}"/>
              </a:ext>
            </a:extLst>
          </p:cNvPr>
          <p:cNvSpPr/>
          <p:nvPr/>
        </p:nvSpPr>
        <p:spPr>
          <a:xfrm>
            <a:off x="410988" y="1052999"/>
            <a:ext cx="11382797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Problem 1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We can’t get a good performance with the Preprocessing code of fingerprint.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9331D7-1E89-E14D-871B-D528FA0CA575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04CACD1-07B5-2044-8898-3F15E21CE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3" name="텍스트상자 12">
              <a:extLst>
                <a:ext uri="{FF2B5EF4-FFF2-40B4-BE49-F238E27FC236}">
                  <a16:creationId xmlns:a16="http://schemas.microsoft.com/office/drawing/2014/main" id="{42C65A8E-BD0B-8E47-ABE9-3303ED11A84F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16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72C37AE-792D-F14F-A344-25DBCCC0D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16" y="2037884"/>
            <a:ext cx="1453278" cy="14758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ADC30C-C430-244E-BE98-E765687D2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4558" y="2037883"/>
            <a:ext cx="1453907" cy="147581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78E7882-1A12-0C45-9380-37F85ED72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957" y="2037882"/>
            <a:ext cx="1453907" cy="14758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A3B2861-0E21-3E4C-89DA-BBC0184ED97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84399" y="3947799"/>
            <a:ext cx="1440000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2E1B730-61E7-F344-B4FD-AD5480E514B3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588465" y="3978816"/>
            <a:ext cx="1440000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23C750B-7C12-4443-91F4-1B863755F97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570864" y="3978816"/>
            <a:ext cx="1440000" cy="1440000"/>
          </a:xfrm>
          <a:prstGeom prst="rect">
            <a:avLst/>
          </a:prstGeom>
        </p:spPr>
      </p:pic>
      <p:sp>
        <p:nvSpPr>
          <p:cNvPr id="22" name="TextBox 13">
            <a:extLst>
              <a:ext uri="{FF2B5EF4-FFF2-40B4-BE49-F238E27FC236}">
                <a16:creationId xmlns:a16="http://schemas.microsoft.com/office/drawing/2014/main" id="{B17C2D4D-3EF4-A141-8140-C3F43B652349}"/>
              </a:ext>
            </a:extLst>
          </p:cNvPr>
          <p:cNvSpPr txBox="1"/>
          <p:nvPr/>
        </p:nvSpPr>
        <p:spPr>
          <a:xfrm>
            <a:off x="628287" y="3521885"/>
            <a:ext cx="13671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Raw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image</a:t>
            </a:r>
            <a:endParaRPr lang="ko-KR" altLang="en-US" sz="1500" b="1" dirty="0"/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22CCD010-6E65-E542-B2DD-12881451D04E}"/>
              </a:ext>
            </a:extLst>
          </p:cNvPr>
          <p:cNvSpPr txBox="1"/>
          <p:nvPr/>
        </p:nvSpPr>
        <p:spPr>
          <a:xfrm>
            <a:off x="2617943" y="3528715"/>
            <a:ext cx="13671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gray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image</a:t>
            </a:r>
            <a:endParaRPr lang="ko-KR" altLang="en-US" sz="1500" b="1" dirty="0"/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0BC120EB-C67E-BB47-A96E-FDCF09D1A701}"/>
              </a:ext>
            </a:extLst>
          </p:cNvPr>
          <p:cNvSpPr txBox="1"/>
          <p:nvPr/>
        </p:nvSpPr>
        <p:spPr>
          <a:xfrm>
            <a:off x="4521820" y="3528715"/>
            <a:ext cx="15241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mask image</a:t>
            </a:r>
            <a:endParaRPr lang="ko-KR" altLang="en-US" sz="1500" b="1" dirty="0"/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614DD8D6-E52A-EE4A-A311-F3DCB192E790}"/>
              </a:ext>
            </a:extLst>
          </p:cNvPr>
          <p:cNvSpPr txBox="1"/>
          <p:nvPr/>
        </p:nvSpPr>
        <p:spPr>
          <a:xfrm>
            <a:off x="2604313" y="5431800"/>
            <a:ext cx="13671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filter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image</a:t>
            </a:r>
            <a:endParaRPr lang="ko-KR" altLang="en-US" sz="1500" b="1" dirty="0"/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A741AA41-82E7-0449-B35F-B56F365B2130}"/>
              </a:ext>
            </a:extLst>
          </p:cNvPr>
          <p:cNvSpPr txBox="1"/>
          <p:nvPr/>
        </p:nvSpPr>
        <p:spPr>
          <a:xfrm>
            <a:off x="4580339" y="5431800"/>
            <a:ext cx="13671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thin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image</a:t>
            </a:r>
            <a:endParaRPr lang="ko-KR" altLang="en-US" sz="1500" b="1" dirty="0"/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F4D8167F-36B1-DF4D-AF13-BEBC9C76D8FC}"/>
              </a:ext>
            </a:extLst>
          </p:cNvPr>
          <p:cNvSpPr txBox="1"/>
          <p:nvPr/>
        </p:nvSpPr>
        <p:spPr>
          <a:xfrm>
            <a:off x="628287" y="5431800"/>
            <a:ext cx="13671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err="1"/>
              <a:t>Eq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image</a:t>
            </a:r>
            <a:endParaRPr lang="ko-KR" altLang="en-US" sz="1500" b="1" dirty="0"/>
          </a:p>
        </p:txBody>
      </p:sp>
      <p:sp>
        <p:nvSpPr>
          <p:cNvPr id="28" name="화살표: 오른쪽 1">
            <a:extLst>
              <a:ext uri="{FF2B5EF4-FFF2-40B4-BE49-F238E27FC236}">
                <a16:creationId xmlns:a16="http://schemas.microsoft.com/office/drawing/2014/main" id="{F7CC5BC5-F49B-9248-9456-B764035695BF}"/>
              </a:ext>
            </a:extLst>
          </p:cNvPr>
          <p:cNvSpPr/>
          <p:nvPr/>
        </p:nvSpPr>
        <p:spPr>
          <a:xfrm>
            <a:off x="2173256" y="2632557"/>
            <a:ext cx="274112" cy="286466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3">
            <a:extLst>
              <a:ext uri="{FF2B5EF4-FFF2-40B4-BE49-F238E27FC236}">
                <a16:creationId xmlns:a16="http://schemas.microsoft.com/office/drawing/2014/main" id="{032E8A12-FA88-ED49-B773-0C94AA19D713}"/>
              </a:ext>
            </a:extLst>
          </p:cNvPr>
          <p:cNvSpPr/>
          <p:nvPr/>
        </p:nvSpPr>
        <p:spPr>
          <a:xfrm>
            <a:off x="4155655" y="2632557"/>
            <a:ext cx="274112" cy="286466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AC949E9-27BE-0745-AA77-4E39B6C96DFE}"/>
              </a:ext>
            </a:extLst>
          </p:cNvPr>
          <p:cNvSpPr/>
          <p:nvPr/>
        </p:nvSpPr>
        <p:spPr>
          <a:xfrm>
            <a:off x="3786514" y="6177790"/>
            <a:ext cx="732153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This was the Preprocessing result of Last week</a:t>
            </a:r>
          </a:p>
        </p:txBody>
      </p:sp>
      <p:sp>
        <p:nvSpPr>
          <p:cNvPr id="34" name="화살표: 오른쪽 1">
            <a:extLst>
              <a:ext uri="{FF2B5EF4-FFF2-40B4-BE49-F238E27FC236}">
                <a16:creationId xmlns:a16="http://schemas.microsoft.com/office/drawing/2014/main" id="{0FCA85C3-3078-7B43-83D6-6CA979A174C7}"/>
              </a:ext>
            </a:extLst>
          </p:cNvPr>
          <p:cNvSpPr/>
          <p:nvPr/>
        </p:nvSpPr>
        <p:spPr>
          <a:xfrm>
            <a:off x="167665" y="4543624"/>
            <a:ext cx="274112" cy="286466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화살표: 오른쪽 1">
            <a:extLst>
              <a:ext uri="{FF2B5EF4-FFF2-40B4-BE49-F238E27FC236}">
                <a16:creationId xmlns:a16="http://schemas.microsoft.com/office/drawing/2014/main" id="{195DD8AA-1A85-2B4F-86F1-55F914EC012A}"/>
              </a:ext>
            </a:extLst>
          </p:cNvPr>
          <p:cNvSpPr/>
          <p:nvPr/>
        </p:nvSpPr>
        <p:spPr>
          <a:xfrm>
            <a:off x="2167021" y="4465708"/>
            <a:ext cx="274112" cy="286466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오른쪽 1">
            <a:extLst>
              <a:ext uri="{FF2B5EF4-FFF2-40B4-BE49-F238E27FC236}">
                <a16:creationId xmlns:a16="http://schemas.microsoft.com/office/drawing/2014/main" id="{6973F93E-A66E-E745-8EC1-9A25E6673B73}"/>
              </a:ext>
            </a:extLst>
          </p:cNvPr>
          <p:cNvSpPr/>
          <p:nvPr/>
        </p:nvSpPr>
        <p:spPr>
          <a:xfrm>
            <a:off x="4161085" y="4465708"/>
            <a:ext cx="274112" cy="286466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화살표: 오른쪽 1">
            <a:extLst>
              <a:ext uri="{FF2B5EF4-FFF2-40B4-BE49-F238E27FC236}">
                <a16:creationId xmlns:a16="http://schemas.microsoft.com/office/drawing/2014/main" id="{174038A4-473E-DE4A-ACA1-3C3F85869D04}"/>
              </a:ext>
            </a:extLst>
          </p:cNvPr>
          <p:cNvSpPr/>
          <p:nvPr/>
        </p:nvSpPr>
        <p:spPr>
          <a:xfrm>
            <a:off x="3301510" y="6230896"/>
            <a:ext cx="458730" cy="423948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181225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1EBC2AA4-B507-4D4D-A542-F8560353C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87" y="380465"/>
            <a:ext cx="5758855" cy="57588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</p:spPr>
        <p:txBody>
          <a:bodyPr>
            <a:noAutofit/>
          </a:bodyPr>
          <a:lstStyle/>
          <a:p>
            <a:pPr algn="ctr"/>
            <a:r>
              <a:rPr lang="en-US" altLang="ko-KR" sz="4500" b="1" dirty="0"/>
              <a:t>PROBLEMS &amp; SOLUTIONS</a:t>
            </a:r>
            <a:endParaRPr kumimoji="1" lang="ko-KR" altLang="en-US" sz="45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DF57A-4BF8-D54B-8BB7-67BA0CE2E498}"/>
              </a:ext>
            </a:extLst>
          </p:cNvPr>
          <p:cNvSpPr/>
          <p:nvPr/>
        </p:nvSpPr>
        <p:spPr>
          <a:xfrm>
            <a:off x="410989" y="1052999"/>
            <a:ext cx="1138279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Problem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We’re not sure that we can detect the feature of the dog’s nose,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and get the matching score accurately, because there is no example code.</a:t>
            </a: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3C2DA907-C307-C249-933E-D327FE9E5F47}"/>
              </a:ext>
            </a:extLst>
          </p:cNvPr>
          <p:cNvSpPr/>
          <p:nvPr/>
        </p:nvSpPr>
        <p:spPr>
          <a:xfrm rot="1264793">
            <a:off x="5470999" y="3316182"/>
            <a:ext cx="1249999" cy="897774"/>
          </a:xfrm>
          <a:prstGeom prst="rightArrow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047430-938E-0C47-A948-BEC3E9B3BD01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8C07392-F358-9E4D-B9BA-3AD98F135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3" name="텍스트상자 12">
              <a:extLst>
                <a:ext uri="{FF2B5EF4-FFF2-40B4-BE49-F238E27FC236}">
                  <a16:creationId xmlns:a16="http://schemas.microsoft.com/office/drawing/2014/main" id="{ADC0A3FD-F0AB-AE4E-BEE1-B437D44F6AFE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17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AD7225-12DC-6946-BD1F-83FFB9D7EC3B}"/>
              </a:ext>
            </a:extLst>
          </p:cNvPr>
          <p:cNvSpPr/>
          <p:nvPr/>
        </p:nvSpPr>
        <p:spPr>
          <a:xfrm>
            <a:off x="410989" y="5519172"/>
            <a:ext cx="1049606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</a:t>
            </a:r>
          </a:p>
          <a:p>
            <a:pPr algn="r"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We give a try with the Fingerprint Recognition Algorithm</a:t>
            </a:r>
          </a:p>
          <a:p>
            <a:pPr algn="r"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because their</a:t>
            </a:r>
            <a:r>
              <a:rPr lang="ko-KR" altLang="en-US" sz="2300" b="1" dirty="0">
                <a:solidFill>
                  <a:schemeClr val="tx1"/>
                </a:solidFill>
              </a:rPr>
              <a:t> </a:t>
            </a:r>
            <a:r>
              <a:rPr lang="en-US" altLang="ko-KR" sz="2300" b="1" dirty="0">
                <a:solidFill>
                  <a:schemeClr val="tx1"/>
                </a:solidFill>
              </a:rPr>
              <a:t>principles are very similar.  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D75029B-CF9E-6D4B-B856-2AEE95841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51" y="2214812"/>
            <a:ext cx="3532725" cy="353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1596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3. PLANS</a:t>
            </a:r>
            <a:endParaRPr kumimoji="1" lang="ko-KR" altLang="en-US" sz="55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EF7232-E111-404A-975B-0F85AA31C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82788" y="5602765"/>
            <a:ext cx="9190728" cy="322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1989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09"/>
            <a:ext cx="12192000" cy="64669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500" b="1" dirty="0"/>
              <a:t>PLANS for next week</a:t>
            </a:r>
            <a:endParaRPr kumimoji="1" lang="ko-KR" altLang="en-US" sz="3500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4E6055-EDCE-F845-84D3-39899446A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296530"/>
              </p:ext>
            </p:extLst>
          </p:nvPr>
        </p:nvGraphicFramePr>
        <p:xfrm>
          <a:off x="1029462" y="2440591"/>
          <a:ext cx="10133075" cy="201168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828038">
                  <a:extLst>
                    <a:ext uri="{9D8B030D-6E8A-4147-A177-3AD203B41FA5}">
                      <a16:colId xmlns:a16="http://schemas.microsoft.com/office/drawing/2014/main" val="2769279603"/>
                    </a:ext>
                  </a:extLst>
                </a:gridCol>
                <a:gridCol w="8305037">
                  <a:extLst>
                    <a:ext uri="{9D8B030D-6E8A-4147-A177-3AD203B41FA5}">
                      <a16:colId xmlns:a16="http://schemas.microsoft.com/office/drawing/2014/main" val="208962739"/>
                    </a:ext>
                  </a:extLst>
                </a:gridCol>
              </a:tblGrid>
              <a:tr h="20116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Week 5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Kim Chan Il :  Develop Android Application</a:t>
                      </a:r>
                    </a:p>
                    <a:p>
                      <a:pPr algn="l" defTabSz="457200">
                        <a:defRPr sz="1800"/>
                      </a:pP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  <a:p>
                      <a:pPr algn="l" defTabSz="457200">
                        <a:defRPr sz="1800"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Kim Tae Hong : 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 Build the basic code in the server (Node JS)</a:t>
                      </a:r>
                    </a:p>
                    <a:p>
                      <a:pPr algn="l" defTabSz="457200">
                        <a:defRPr sz="1800"/>
                      </a:pP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  <a:p>
                      <a:pPr algn="l" defTabSz="457200">
                        <a:defRPr sz="1800"/>
                      </a:pPr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Jin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Wook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 : Apply Pre-processing method to the dog’s nose</a:t>
                      </a:r>
                    </a:p>
                    <a:p>
                      <a:pPr algn="l" defTabSz="457200">
                        <a:defRPr sz="1800"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                               picture using Python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OpenCV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370555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48CFE96-D631-6749-86B3-ED697BEB7707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A2064A-E737-8B41-88AE-39A72E1B7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6" name="텍스트상자 5">
              <a:extLst>
                <a:ext uri="{FF2B5EF4-FFF2-40B4-BE49-F238E27FC236}">
                  <a16:creationId xmlns:a16="http://schemas.microsoft.com/office/drawing/2014/main" id="{4096A0F0-23AF-1447-8E15-123D74D4EEA4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025538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4051A5-941D-174E-A554-88C28FFA0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01" y="3219450"/>
            <a:ext cx="10364950" cy="36385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68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8000" b="1" dirty="0"/>
              <a:t>Contents</a:t>
            </a:r>
            <a:endParaRPr kumimoji="1" lang="ko-KR" altLang="en-US" sz="80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EC9CC3-B987-0647-9F8C-446963D41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04999"/>
            <a:ext cx="10515600" cy="4024313"/>
          </a:xfrm>
        </p:spPr>
        <p:txBody>
          <a:bodyPr>
            <a:normAutofit/>
          </a:bodyPr>
          <a:lstStyle/>
          <a:p>
            <a:r>
              <a:rPr kumimoji="1" lang="en-US" altLang="ko-KR" sz="4000" b="1" dirty="0"/>
              <a:t> Schedule</a:t>
            </a:r>
            <a:r>
              <a:rPr kumimoji="1" lang="ko-KR" altLang="en-US" sz="4000" b="1" dirty="0"/>
              <a:t> </a:t>
            </a:r>
            <a:r>
              <a:rPr kumimoji="1" lang="en-US" altLang="ko-KR" sz="3500" b="1" dirty="0"/>
              <a:t>&amp;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Progress</a:t>
            </a:r>
            <a:r>
              <a:rPr kumimoji="1" lang="ko-KR" altLang="en-US" sz="4000" b="1" dirty="0"/>
              <a:t> </a:t>
            </a:r>
            <a:endParaRPr kumimoji="1" lang="en-US" altLang="ko-KR" sz="4000" b="1" dirty="0"/>
          </a:p>
          <a:p>
            <a:r>
              <a:rPr kumimoji="1" lang="en-US" altLang="ko-KR" sz="4000" b="1" dirty="0"/>
              <a:t> Problems </a:t>
            </a:r>
            <a:r>
              <a:rPr kumimoji="1" lang="en-US" altLang="ko-KR" sz="3500" b="1" dirty="0"/>
              <a:t>&amp;</a:t>
            </a:r>
            <a:r>
              <a:rPr kumimoji="1" lang="en-US" altLang="ko-KR" sz="4000" b="1" dirty="0"/>
              <a:t> Solutions</a:t>
            </a:r>
          </a:p>
          <a:p>
            <a:r>
              <a:rPr kumimoji="1" lang="en-US" altLang="ko-KR" sz="4000" b="1" dirty="0"/>
              <a:t> Plans</a:t>
            </a:r>
          </a:p>
          <a:p>
            <a:r>
              <a:rPr kumimoji="1" lang="en-US" altLang="ko-KR" sz="4000" b="1" dirty="0"/>
              <a:t> Q</a:t>
            </a:r>
            <a:r>
              <a:rPr kumimoji="1" lang="en-US" altLang="ko-KR" sz="2500" b="1" dirty="0"/>
              <a:t>&amp;</a:t>
            </a:r>
            <a:r>
              <a:rPr kumimoji="1" lang="en-US" altLang="ko-KR" sz="4000" b="1" dirty="0"/>
              <a:t>A</a:t>
            </a:r>
          </a:p>
          <a:p>
            <a:endParaRPr kumimoji="1"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139422425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0000" b="1" dirty="0"/>
              <a:t>Q</a:t>
            </a:r>
            <a:r>
              <a:rPr lang="en-US" altLang="ko-KR" sz="6000" b="1" dirty="0"/>
              <a:t>&amp;</a:t>
            </a:r>
            <a:r>
              <a:rPr lang="en-US" altLang="ko-KR" sz="10000" b="1" dirty="0"/>
              <a:t>A</a:t>
            </a:r>
            <a:endParaRPr kumimoji="1" lang="ko-KR" altLang="en-US" sz="10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CF6D21-750E-5946-8011-CCBFAE76C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63" y="3454400"/>
            <a:ext cx="30734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4203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0000" b="1" dirty="0"/>
              <a:t>Thank you!</a:t>
            </a:r>
            <a:endParaRPr kumimoji="1" lang="ko-KR" altLang="en-US" sz="10000" b="1" dirty="0"/>
          </a:p>
        </p:txBody>
      </p:sp>
    </p:spTree>
    <p:extLst>
      <p:ext uri="{BB962C8B-B14F-4D97-AF65-F5344CB8AC3E}">
        <p14:creationId xmlns:p14="http://schemas.microsoft.com/office/powerpoint/2010/main" val="301721305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/>
              <a:t>1. SCHEDULE &amp; PROGRESS</a:t>
            </a:r>
            <a:endParaRPr kumimoji="1" lang="ko-KR" altLang="en-US" sz="55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95DA31-2EE3-BE49-B381-0F6804D0F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2431" y="4546600"/>
            <a:ext cx="6223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9834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">
            <a:extLst>
              <a:ext uri="{FF2B5EF4-FFF2-40B4-BE49-F238E27FC236}">
                <a16:creationId xmlns:a16="http://schemas.microsoft.com/office/drawing/2014/main" id="{C679E312-E7F7-2E44-8C3C-625A193951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1868235"/>
              </p:ext>
            </p:extLst>
          </p:nvPr>
        </p:nvGraphicFramePr>
        <p:xfrm>
          <a:off x="0" y="1"/>
          <a:ext cx="9050233" cy="685800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369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1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3585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Week</a:t>
                      </a:r>
                      <a:endParaRPr sz="20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 b="1">
                          <a:solidFill>
                            <a:schemeClr val="tx1"/>
                          </a:solidFill>
                        </a:rPr>
                        <a:t>To-Do </a:t>
                      </a:r>
                      <a:r>
                        <a:rPr sz="1400" b="1">
                          <a:solidFill>
                            <a:schemeClr val="tx1"/>
                          </a:solidFill>
                        </a:rPr>
                        <a:t>(can be changed)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65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Project goal setting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65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2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Propose project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109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3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Design: User Interface, System Architectures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Setting : Development Environment,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65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E8D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 dirty="0">
                          <a:solidFill>
                            <a:schemeClr val="tx1"/>
                          </a:solidFill>
                        </a:rPr>
                        <a:t>Workshop for collecting data set( Dog cafe, park, .. etc)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E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1569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5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Hong   : developing AWS server environment.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500" b="1">
                          <a:solidFill>
                            <a:schemeClr val="tx1"/>
                          </a:solidFill>
                        </a:rPr>
                        <a:t> : preprocessing the dog’s nose picture using </a:t>
                      </a:r>
                      <a:r>
                        <a:rPr sz="1500" b="1" err="1">
                          <a:solidFill>
                            <a:schemeClr val="tx1"/>
                          </a:solidFill>
                        </a:rPr>
                        <a:t>opencv</a:t>
                      </a:r>
                      <a:r>
                        <a:rPr sz="1500" b="1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Chan   : developing basic UI in application.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1569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6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Hong   : complete the developing basic Server Core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500" b="1">
                          <a:solidFill>
                            <a:schemeClr val="tx1"/>
                          </a:solidFill>
                        </a:rPr>
                        <a:t> : use various algorithms, confirm the each algorithm’s effect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Chan   : collect various data set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1569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7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Hong   : connect the server and application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500" b="1">
                          <a:solidFill>
                            <a:schemeClr val="tx1"/>
                          </a:solidFill>
                        </a:rPr>
                        <a:t> : connect the server and application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Chan   : develop the UI and database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65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8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Midterm Examination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id="{5E8AC2F4-7BB3-9441-A525-DEA3976CF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0233" y="1"/>
            <a:ext cx="3141766" cy="867903"/>
          </a:xfrm>
        </p:spPr>
        <p:txBody>
          <a:bodyPr anchor="ctr">
            <a:noAutofit/>
          </a:bodyPr>
          <a:lstStyle/>
          <a:p>
            <a:pPr algn="ctr"/>
            <a:r>
              <a:rPr lang="en-US" altLang="ko-KR" sz="4500" b="1"/>
              <a:t>SCHEDULE</a:t>
            </a:r>
            <a:endParaRPr kumimoji="1" lang="ko-KR" altLang="en-US" sz="4500" b="1"/>
          </a:p>
        </p:txBody>
      </p:sp>
    </p:spTree>
    <p:extLst>
      <p:ext uri="{BB962C8B-B14F-4D97-AF65-F5344CB8AC3E}">
        <p14:creationId xmlns:p14="http://schemas.microsoft.com/office/powerpoint/2010/main" val="71382306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0E22CA-771D-5540-9F70-A829D0447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970685"/>
              </p:ext>
            </p:extLst>
          </p:nvPr>
        </p:nvGraphicFramePr>
        <p:xfrm>
          <a:off x="0" y="0"/>
          <a:ext cx="9013255" cy="685800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208796">
                  <a:extLst>
                    <a:ext uri="{9D8B030D-6E8A-4147-A177-3AD203B41FA5}">
                      <a16:colId xmlns:a16="http://schemas.microsoft.com/office/drawing/2014/main" val="334005035"/>
                    </a:ext>
                  </a:extLst>
                </a:gridCol>
                <a:gridCol w="194732">
                  <a:extLst>
                    <a:ext uri="{9D8B030D-6E8A-4147-A177-3AD203B41FA5}">
                      <a16:colId xmlns:a16="http://schemas.microsoft.com/office/drawing/2014/main" val="1719407427"/>
                    </a:ext>
                  </a:extLst>
                </a:gridCol>
                <a:gridCol w="6609727">
                  <a:extLst>
                    <a:ext uri="{9D8B030D-6E8A-4147-A177-3AD203B41FA5}">
                      <a16:colId xmlns:a16="http://schemas.microsoft.com/office/drawing/2014/main" val="3559508854"/>
                    </a:ext>
                  </a:extLst>
                </a:gridCol>
              </a:tblGrid>
              <a:tr h="1418134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9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Hong   : sync with server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500" b="1">
                          <a:solidFill>
                            <a:schemeClr val="tx1"/>
                          </a:solidFill>
                        </a:rPr>
                        <a:t> : sync with client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Chan   : Intermediate check of our development status</a:t>
                      </a:r>
                      <a:endParaRPr lang="en-US" altLang="ko-KR"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2085243166"/>
                  </a:ext>
                </a:extLst>
              </a:tr>
              <a:tr h="1418134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10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Hong   : complete the server and android application.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500" b="1">
                          <a:solidFill>
                            <a:schemeClr val="tx1"/>
                          </a:solidFill>
                        </a:rPr>
                        <a:t> : complete the Application UI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Chan   : complete the algorithm.</a:t>
                      </a:r>
                      <a:endParaRPr lang="en-US" altLang="ko-KR"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510212605"/>
                  </a:ext>
                </a:extLst>
              </a:tr>
              <a:tr h="819857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11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 will meet together and feedback each other’s code.</a:t>
                      </a:r>
                      <a:endParaRPr lang="en-US" altLang="ko-KR" sz="1500" b="1">
                        <a:solidFill>
                          <a:schemeClr val="tx1"/>
                        </a:solidFill>
                      </a:endParaRPr>
                    </a:p>
                    <a:p>
                      <a:pPr algn="l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842101464"/>
                  </a:ext>
                </a:extLst>
              </a:tr>
              <a:tr h="1118996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12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Hong   : Implement improvement factor at Server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500" b="1">
                          <a:solidFill>
                            <a:schemeClr val="tx1"/>
                          </a:solidFill>
                        </a:rPr>
                        <a:t> : Implement improvement factor at algorithm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Chan   : Implement improvement factor at application UI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20725888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13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First Demonstration and feedback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73860234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14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First Revising our project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57610899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15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Final Demonstration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3475074844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16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Final Examination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2551503100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5</a:t>
              </a:r>
              <a:endParaRPr kumimoji="0" lang="ko-KR" altLang="en-US" sz="3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6DAA3E86-8BCB-654B-B677-BE689E06E794}"/>
              </a:ext>
            </a:extLst>
          </p:cNvPr>
          <p:cNvSpPr txBox="1">
            <a:spLocks/>
          </p:cNvSpPr>
          <p:nvPr/>
        </p:nvSpPr>
        <p:spPr>
          <a:xfrm>
            <a:off x="9050233" y="1"/>
            <a:ext cx="3141766" cy="867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lang="en-US" altLang="ko-KR" sz="4500" b="1"/>
              <a:t>SCHEDULE</a:t>
            </a:r>
            <a:endParaRPr kumimoji="1" lang="ko-KR" altLang="en-US" sz="4500" b="1"/>
          </a:p>
        </p:txBody>
      </p:sp>
    </p:spTree>
    <p:extLst>
      <p:ext uri="{BB962C8B-B14F-4D97-AF65-F5344CB8AC3E}">
        <p14:creationId xmlns:p14="http://schemas.microsoft.com/office/powerpoint/2010/main" val="191183769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6</a:t>
              </a:r>
              <a:endParaRPr kumimoji="0" lang="en-US" altLang="ko-KR" sz="3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C68DBC6-06EC-3442-AED7-968059E47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217779"/>
              </p:ext>
            </p:extLst>
          </p:nvPr>
        </p:nvGraphicFramePr>
        <p:xfrm>
          <a:off x="1029462" y="2968487"/>
          <a:ext cx="10133075" cy="955889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652495">
                  <a:extLst>
                    <a:ext uri="{9D8B030D-6E8A-4147-A177-3AD203B41FA5}">
                      <a16:colId xmlns:a16="http://schemas.microsoft.com/office/drawing/2014/main" val="2769279603"/>
                    </a:ext>
                  </a:extLst>
                </a:gridCol>
                <a:gridCol w="7480580">
                  <a:extLst>
                    <a:ext uri="{9D8B030D-6E8A-4147-A177-3AD203B41FA5}">
                      <a16:colId xmlns:a16="http://schemas.microsoft.com/office/drawing/2014/main" val="208962739"/>
                    </a:ext>
                  </a:extLst>
                </a:gridCol>
              </a:tblGrid>
              <a:tr h="955889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800" b="1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Workshop for collecting data set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( Dog cafe, park, .. etc)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37055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A5F21E9-843E-6F4A-AF00-1E4D9C073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935822"/>
              </p:ext>
            </p:extLst>
          </p:nvPr>
        </p:nvGraphicFramePr>
        <p:xfrm>
          <a:off x="1029462" y="2440591"/>
          <a:ext cx="10133075" cy="201168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652495">
                  <a:extLst>
                    <a:ext uri="{9D8B030D-6E8A-4147-A177-3AD203B41FA5}">
                      <a16:colId xmlns:a16="http://schemas.microsoft.com/office/drawing/2014/main" val="2769279603"/>
                    </a:ext>
                  </a:extLst>
                </a:gridCol>
                <a:gridCol w="7480580">
                  <a:extLst>
                    <a:ext uri="{9D8B030D-6E8A-4147-A177-3AD203B41FA5}">
                      <a16:colId xmlns:a16="http://schemas.microsoft.com/office/drawing/2014/main" val="208962739"/>
                    </a:ext>
                  </a:extLst>
                </a:gridCol>
              </a:tblGrid>
              <a:tr h="20116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Kim Chan Il :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 Apply Design in Android Studio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  <a:p>
                      <a:pPr algn="l" defTabSz="457200">
                        <a:defRPr sz="1800"/>
                      </a:pP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  <a:p>
                      <a:pPr algn="l" defTabSz="457200">
                        <a:defRPr sz="1800"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Kim Tae Hong :  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Launch Server Using Amazon Web Service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l" defTabSz="457200">
                        <a:defRPr sz="1800"/>
                      </a:pP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  <a:p>
                      <a:pPr algn="l" defTabSz="457200">
                        <a:defRPr sz="1800"/>
                      </a:pPr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Jin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Wook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 :  </a:t>
                      </a:r>
                      <a:r>
                        <a:rPr lang="ko-KR" altLang="ko-KR" sz="20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맑은 고딕"/>
                        </a:rPr>
                        <a:t>Develop Pre-processing Metho</a:t>
                      </a:r>
                      <a:r>
                        <a:rPr lang="en-US" altLang="ko-KR" sz="20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맑은 고딕"/>
                        </a:rPr>
                        <a:t>d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370555"/>
                  </a:ext>
                </a:extLst>
              </a:tr>
            </a:tbl>
          </a:graphicData>
        </a:graphic>
      </p:graphicFrame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9663"/>
            <a:ext cx="12192000" cy="927652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5000" b="1" dirty="0"/>
              <a:t>Role of this week</a:t>
            </a:r>
            <a:endParaRPr kumimoji="1"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41053847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7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6" y="216"/>
            <a:ext cx="7459578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Together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3496CE-3328-9745-AAAD-376499EAD78A}"/>
              </a:ext>
            </a:extLst>
          </p:cNvPr>
          <p:cNvSpPr/>
          <p:nvPr/>
        </p:nvSpPr>
        <p:spPr>
          <a:xfrm>
            <a:off x="834190" y="811953"/>
            <a:ext cx="850231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“Workshop for collecting data set( Dog cafe, park, .. etc)”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02F595-849E-7946-B4A9-2EC427F8E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62023" y="1792074"/>
            <a:ext cx="3100163" cy="23251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CF6A1A-35FC-EA4F-82B7-5D2C0FB761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30958" y="2555721"/>
            <a:ext cx="5287602" cy="29742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03C381-56B7-8E4B-9DFA-8CC092C60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54" y="1404553"/>
            <a:ext cx="2434733" cy="24347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5781D2-0CFA-7A46-A892-6141965C5C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54" y="4645939"/>
            <a:ext cx="3786878" cy="20395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6B7D7C6-D6B9-AA4D-B890-1F2440DADE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852" y="4437362"/>
            <a:ext cx="1686663" cy="22481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BF49AE3-C57D-954B-B26F-57B19D7503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126" y="1399058"/>
            <a:ext cx="2910295" cy="29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3222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8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6" y="216"/>
            <a:ext cx="7459578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Together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3496CE-3328-9745-AAAD-376499EAD78A}"/>
              </a:ext>
            </a:extLst>
          </p:cNvPr>
          <p:cNvSpPr/>
          <p:nvPr/>
        </p:nvSpPr>
        <p:spPr>
          <a:xfrm>
            <a:off x="834190" y="811953"/>
            <a:ext cx="850231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“Workshop for collecting data set( Dog cafe, park, .. etc)”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D1B147-54DC-1B41-87AD-9EC9E69CDA61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463" y="1928922"/>
            <a:ext cx="1620000" cy="16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B3EB7D-C7CA-9A4E-86E7-B7E733FCFD44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261" y="1928922"/>
            <a:ext cx="1620000" cy="16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90269C-3457-DF45-9A54-C8104EA5476E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059" y="1936624"/>
            <a:ext cx="1620000" cy="16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B70914-AF7A-524C-88F4-8DB4D1113690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65" y="1928923"/>
            <a:ext cx="1620000" cy="16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BD5698-43A8-394E-A352-4A8E1A212CA8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67" y="1928922"/>
            <a:ext cx="1620000" cy="16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C2C19C-ABB2-4140-BC90-A617A02C897D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343867" y="3995198"/>
            <a:ext cx="1620000" cy="16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CD3CB5-E28F-4443-8773-B3B0CA8A647A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329665" y="3995198"/>
            <a:ext cx="1620000" cy="16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3F28015-1B20-CB44-9996-147A5573B2C3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5315463" y="3995198"/>
            <a:ext cx="1620000" cy="162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95500E4-0DCA-8145-9434-6015D6F85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01261" y="3995198"/>
            <a:ext cx="1620000" cy="162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D87637-D93E-EC49-8784-736A41DA5BF7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287059" y="4005548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3571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9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Kim Chan Il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90" y="811953"/>
            <a:ext cx="850231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“Apply Design to Android Studio”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E7992F-FDB2-2A46-AC2E-B7D8BE97F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14" y="1545570"/>
            <a:ext cx="7337469" cy="45859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DD5A43-3BA0-0747-9C90-097F97DDD9AF}"/>
              </a:ext>
            </a:extLst>
          </p:cNvPr>
          <p:cNvSpPr/>
          <p:nvPr/>
        </p:nvSpPr>
        <p:spPr>
          <a:xfrm>
            <a:off x="8237883" y="5040846"/>
            <a:ext cx="39541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b="1" dirty="0">
                <a:solidFill>
                  <a:schemeClr val="tx1"/>
                </a:solidFill>
              </a:rPr>
              <a:t>Design we have done Last Week!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94423F-F7B6-9747-B62B-B93F8A44B76B}"/>
              </a:ext>
            </a:extLst>
          </p:cNvPr>
          <p:cNvSpPr/>
          <p:nvPr/>
        </p:nvSpPr>
        <p:spPr>
          <a:xfrm>
            <a:off x="8237883" y="4517626"/>
            <a:ext cx="6622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4000" b="1" dirty="0">
                <a:solidFill>
                  <a:schemeClr val="tx1"/>
                </a:solidFill>
              </a:rPr>
              <a:t>↴</a:t>
            </a:r>
          </a:p>
        </p:txBody>
      </p:sp>
    </p:spTree>
    <p:extLst>
      <p:ext uri="{BB962C8B-B14F-4D97-AF65-F5344CB8AC3E}">
        <p14:creationId xmlns:p14="http://schemas.microsoft.com/office/powerpoint/2010/main" val="87871494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887</Words>
  <Application>Microsoft Macintosh PowerPoint</Application>
  <PresentationFormat>와이드스크린</PresentationFormat>
  <Paragraphs>184</Paragraphs>
  <Slides>21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Malgun Gothic</vt:lpstr>
      <vt:lpstr>Malgun Gothic</vt:lpstr>
      <vt:lpstr>HeadLineA</vt:lpstr>
      <vt:lpstr>Arial</vt:lpstr>
      <vt:lpstr>Helvetica</vt:lpstr>
      <vt:lpstr>Office 테마</vt:lpstr>
      <vt:lpstr>PowerPoint 프레젠테이션</vt:lpstr>
      <vt:lpstr>Contents</vt:lpstr>
      <vt:lpstr>1. SCHEDULE &amp; PROGRESS</vt:lpstr>
      <vt:lpstr>SCHEDULE</vt:lpstr>
      <vt:lpstr>PowerPoint 프레젠테이션</vt:lpstr>
      <vt:lpstr>Role of this week</vt:lpstr>
      <vt:lpstr>Schedule &amp; Progress – Together</vt:lpstr>
      <vt:lpstr>Schedule &amp; Progress – Together</vt:lpstr>
      <vt:lpstr>Schedule &amp; Progress – Kim Chan Il</vt:lpstr>
      <vt:lpstr>Schedule &amp; Progress – Kim Chan Il</vt:lpstr>
      <vt:lpstr>Schedule &amp; Progress – Kim Tae Hong</vt:lpstr>
      <vt:lpstr>Schedule &amp; Progress – Paeng Jin Wook</vt:lpstr>
      <vt:lpstr>Schedule &amp; Progress – Paeng Jin Wook</vt:lpstr>
      <vt:lpstr>Schedule &amp; Progress – Paeng Jin Wook</vt:lpstr>
      <vt:lpstr>2. PROBLEMS &amp; SOLUTION</vt:lpstr>
      <vt:lpstr>PROBLEMS &amp; SOLUTIONS</vt:lpstr>
      <vt:lpstr>PROBLEMS &amp; SOLUTIONS</vt:lpstr>
      <vt:lpstr>3. PLANS</vt:lpstr>
      <vt:lpstr>PLANS for next week</vt:lpstr>
      <vt:lpstr>Q&amp;A</vt:lpstr>
      <vt:lpstr>Thank you!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팽진욱</cp:lastModifiedBy>
  <cp:revision>54</cp:revision>
  <dcterms:modified xsi:type="dcterms:W3CDTF">2018-04-08T11:06:05Z</dcterms:modified>
</cp:coreProperties>
</file>